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8" r:id="rId3"/>
    <p:sldId id="278" r:id="rId4"/>
    <p:sldId id="455" r:id="rId5"/>
    <p:sldId id="461" r:id="rId6"/>
    <p:sldId id="462" r:id="rId7"/>
    <p:sldId id="467" r:id="rId8"/>
    <p:sldId id="447" r:id="rId9"/>
    <p:sldId id="449" r:id="rId10"/>
    <p:sldId id="443" r:id="rId11"/>
    <p:sldId id="442" r:id="rId12"/>
    <p:sldId id="445" r:id="rId13"/>
    <p:sldId id="446" r:id="rId14"/>
    <p:sldId id="469" r:id="rId15"/>
    <p:sldId id="478" r:id="rId16"/>
    <p:sldId id="481" r:id="rId17"/>
    <p:sldId id="334" r:id="rId18"/>
    <p:sldId id="333" r:id="rId19"/>
    <p:sldId id="474" r:id="rId20"/>
    <p:sldId id="45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9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ileserver\MSO\Development\Ambassadors\2025%20Meetings\Meeting%20Prep\Charitable%20Care%20Expenses%20over%205%20Yea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b="1" dirty="0"/>
              <a:t>Total Mother's Day Offering Gifts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26159230096238"/>
          <c:y val="0.19486111111111112"/>
          <c:w val="0.83329396325459315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Mother's Day Offering Gifts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Sheet1!$B$2:$B$10</c:f>
              <c:numCache>
                <c:formatCode>"$"#,##0</c:formatCode>
                <c:ptCount val="5"/>
                <c:pt idx="0">
                  <c:v>104674.2</c:v>
                </c:pt>
                <c:pt idx="1">
                  <c:v>147490.46</c:v>
                </c:pt>
                <c:pt idx="2">
                  <c:v>197716.47</c:v>
                </c:pt>
                <c:pt idx="3">
                  <c:v>198196</c:v>
                </c:pt>
                <c:pt idx="4">
                  <c:v>216248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F-4FF6-AA8E-1D0F0EEC00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8739200"/>
        <c:axId val="2071991696"/>
      </c:barChart>
      <c:catAx>
        <c:axId val="18987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71991696"/>
        <c:crosses val="autoZero"/>
        <c:auto val="1"/>
        <c:lblAlgn val="ctr"/>
        <c:lblOffset val="100"/>
        <c:noMultiLvlLbl val="0"/>
      </c:catAx>
      <c:valAx>
        <c:axId val="207199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9873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Residents Served by Charitable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17</c:v>
                </c:pt>
                <c:pt idx="2">
                  <c:v>22</c:v>
                </c:pt>
                <c:pt idx="3">
                  <c:v>19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F-45DA-A1AB-D585A5095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4501328"/>
        <c:axId val="1634511408"/>
      </c:barChart>
      <c:catAx>
        <c:axId val="163450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511408"/>
        <c:crosses val="autoZero"/>
        <c:auto val="1"/>
        <c:lblAlgn val="ctr"/>
        <c:lblOffset val="100"/>
        <c:noMultiLvlLbl val="0"/>
      </c:catAx>
      <c:valAx>
        <c:axId val="163451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50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Charitable Care Expenses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959556191839658E-2"/>
          <c:y val="9.9629629629629624E-2"/>
          <c:w val="0.90204044380816029"/>
          <c:h val="0.818925925925925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1059786</c:v>
                </c:pt>
                <c:pt idx="1">
                  <c:v>692279</c:v>
                </c:pt>
                <c:pt idx="2">
                  <c:v>1038916</c:v>
                </c:pt>
                <c:pt idx="3">
                  <c:v>1272026</c:v>
                </c:pt>
                <c:pt idx="4">
                  <c:v>1043113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6-4F13-8F78-8C6FA3BF60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321312"/>
        <c:axId val="1632316512"/>
      </c:barChart>
      <c:catAx>
        <c:axId val="163232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316512"/>
        <c:crosses val="autoZero"/>
        <c:auto val="1"/>
        <c:lblAlgn val="ctr"/>
        <c:lblOffset val="100"/>
        <c:noMultiLvlLbl val="0"/>
      </c:catAx>
      <c:valAx>
        <c:axId val="163231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32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of 2024 Charitable Care Funding </a:t>
            </a:r>
          </a:p>
        </c:rich>
      </c:tx>
      <c:layout>
        <c:manualLayout>
          <c:xMode val="edge"/>
          <c:yMode val="edge"/>
          <c:x val="0.35128398626596946"/>
          <c:y val="2.0050125313283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27-4834-9D42-B46A3429BB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27-4834-9D42-B46A3429BB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27-4834-9D42-B46A3429BBC2}"/>
              </c:ext>
            </c:extLst>
          </c:dPt>
          <c:dLbls>
            <c:dLbl>
              <c:idx val="0"/>
              <c:layout>
                <c:manualLayout>
                  <c:x val="8.7553498475861344E-2"/>
                  <c:y val="9.97712101872435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Mother's Day Offering</a:t>
                    </a:r>
                  </a:p>
                  <a:p>
                    <a:pPr algn="ctr">
                      <a:defRPr sz="1600" b="1"/>
                    </a:pPr>
                    <a:fld id="{FBF22E19-766D-4DA2-9BDD-08F9D1D1A3CC}" type="VALUE">
                      <a: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 algn="ctr">
                        <a:defRPr sz="1600" b="1"/>
                      </a:pPr>
                      <a:t>[VALUE]</a:t>
                    </a:fld>
                    <a:endParaRPr lang="en-US" sz="2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>
                      <a:defRPr sz="1600" b="1"/>
                    </a:pPr>
                    <a:r>
                      <a: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(20.7%)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27-4834-9D42-B46A3429BBC2}"/>
                </c:ext>
              </c:extLst>
            </c:dLbl>
            <c:dLbl>
              <c:idx val="1"/>
              <c:layout>
                <c:manualLayout>
                  <c:x val="-0.11144314661274948"/>
                  <c:y val="-0.116156791622915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Other gifts &amp; transfers from endowment</a:t>
                    </a:r>
                  </a:p>
                  <a:p>
                    <a:pPr>
                      <a:defRPr sz="1600" b="1"/>
                    </a:pPr>
                    <a:fld id="{24EC5EBF-2C5F-40F6-9783-1AA7A4E54DFF}" type="VALUE">
                      <a:rPr lang="en-US" sz="2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 b="1"/>
                      </a:pPr>
                      <a:t>[VALUE]</a:t>
                    </a:fld>
                    <a:endParaRPr lang="en-US" sz="2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600" b="1"/>
                    </a:pPr>
                    <a:r>
                      <a: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(72.1%)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2892859597594"/>
                      <c:h val="0.255602920895064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27-4834-9D42-B46A3429BBC2}"/>
                </c:ext>
              </c:extLst>
            </c:dLbl>
            <c:dLbl>
              <c:idx val="2"/>
              <c:layout>
                <c:manualLayout>
                  <c:x val="-0.21217641688973204"/>
                  <c:y val="5.9072526189108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Budgeted Gifts from Presbyteries and congregations</a:t>
                    </a:r>
                    <a:fld id="{47FB356F-B884-424E-80EC-8A77277B8A8E}" type="VALUE">
                      <a:rPr lang="en-US" sz="1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 b="1"/>
                      </a:pPr>
                      <a:t>[VALUE]</a:t>
                    </a:fld>
                    <a:endParaRPr lang="en-US" sz="1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600" b="1"/>
                    </a:pPr>
                    <a:r>
                      <a:rPr lang="en-US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(7.1%)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46865398069162"/>
                      <c:h val="0.327557078668236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27-4834-9D42-B46A3429B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Mother's Day Offering</c:v>
                </c:pt>
                <c:pt idx="1">
                  <c:v>Endowment Earnings</c:v>
                </c:pt>
                <c:pt idx="2">
                  <c:v>Budgeted Gifts from congregations and presbyteries</c:v>
                </c:pt>
              </c:strCache>
            </c:strRef>
          </c:cat>
          <c:val>
            <c:numRef>
              <c:f>Sheet1!$B$1:$B$3</c:f>
              <c:numCache>
                <c:formatCode>_("$"* #,##0_);_("$"* \(#,##0\);_("$"* "-"??_);_(@_)</c:formatCode>
                <c:ptCount val="3"/>
                <c:pt idx="0">
                  <c:v>216248</c:v>
                </c:pt>
                <c:pt idx="1">
                  <c:v>752428</c:v>
                </c:pt>
                <c:pt idx="2">
                  <c:v>74437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27-4834-9D42-B46A3429B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3F4D1-E633-491C-86CE-75D51FD35E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508DF9-C530-41FA-AE86-B68AC7A73BBE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Service</a:t>
          </a:r>
        </a:p>
      </dgm:t>
    </dgm:pt>
    <dgm:pt modelId="{9EADFFA4-98D9-4D38-9F9E-6E281E784B31}" type="parTrans" cxnId="{BC2227F9-7E88-4E47-BC7D-07C6AF7DBCA4}">
      <dgm:prSet/>
      <dgm:spPr/>
      <dgm:t>
        <a:bodyPr/>
        <a:lstStyle/>
        <a:p>
          <a:endParaRPr lang="en-US"/>
        </a:p>
      </dgm:t>
    </dgm:pt>
    <dgm:pt modelId="{DF6E03F7-6B05-4CC1-B8E6-BB0BFDAB22C7}" type="sibTrans" cxnId="{BC2227F9-7E88-4E47-BC7D-07C6AF7DBCA4}">
      <dgm:prSet/>
      <dgm:spPr/>
      <dgm:t>
        <a:bodyPr/>
        <a:lstStyle/>
        <a:p>
          <a:endParaRPr lang="en-US"/>
        </a:p>
      </dgm:t>
    </dgm:pt>
    <dgm:pt modelId="{68E908B1-7A67-4DF9-A8DB-FBDA5E4ADB60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Excellence</a:t>
          </a:r>
        </a:p>
      </dgm:t>
    </dgm:pt>
    <dgm:pt modelId="{0B838800-38F6-417D-8E98-B21E4A35BDF9}" type="parTrans" cxnId="{EC94563B-240F-41FA-B4B6-4CF4C982FDA9}">
      <dgm:prSet/>
      <dgm:spPr/>
      <dgm:t>
        <a:bodyPr/>
        <a:lstStyle/>
        <a:p>
          <a:endParaRPr lang="en-US"/>
        </a:p>
      </dgm:t>
    </dgm:pt>
    <dgm:pt modelId="{CEA3EEEF-E3F5-4E6F-932F-13F38C150716}" type="sibTrans" cxnId="{EC94563B-240F-41FA-B4B6-4CF4C982FDA9}">
      <dgm:prSet/>
      <dgm:spPr/>
      <dgm:t>
        <a:bodyPr/>
        <a:lstStyle/>
        <a:p>
          <a:endParaRPr lang="en-US"/>
        </a:p>
      </dgm:t>
    </dgm:pt>
    <dgm:pt modelId="{75740085-2521-49B7-B088-6D37B9E6F776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Relationships</a:t>
          </a:r>
        </a:p>
      </dgm:t>
    </dgm:pt>
    <dgm:pt modelId="{EF5ACFD7-E5FA-4ABE-B131-225DCCA12773}" type="parTrans" cxnId="{DA3659F1-51F2-46E7-8CE0-3DE6B4F3BAC7}">
      <dgm:prSet/>
      <dgm:spPr/>
      <dgm:t>
        <a:bodyPr/>
        <a:lstStyle/>
        <a:p>
          <a:endParaRPr lang="en-US"/>
        </a:p>
      </dgm:t>
    </dgm:pt>
    <dgm:pt modelId="{16F80DC4-63DD-446C-B6C5-E24DC7A069FE}" type="sibTrans" cxnId="{DA3659F1-51F2-46E7-8CE0-3DE6B4F3BAC7}">
      <dgm:prSet/>
      <dgm:spPr/>
      <dgm:t>
        <a:bodyPr/>
        <a:lstStyle/>
        <a:p>
          <a:endParaRPr lang="en-US"/>
        </a:p>
      </dgm:t>
    </dgm:pt>
    <dgm:pt modelId="{392858F8-8EF5-4581-B607-C25895CC85DF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Teamwork</a:t>
          </a:r>
        </a:p>
      </dgm:t>
    </dgm:pt>
    <dgm:pt modelId="{D461DF57-D209-48D8-888F-9F2860E9F036}" type="parTrans" cxnId="{5B04AA6B-4E5F-43DE-BAFA-1A5C1EB3D17E}">
      <dgm:prSet/>
      <dgm:spPr/>
      <dgm:t>
        <a:bodyPr/>
        <a:lstStyle/>
        <a:p>
          <a:endParaRPr lang="en-US"/>
        </a:p>
      </dgm:t>
    </dgm:pt>
    <dgm:pt modelId="{8176C44D-D09D-47EC-BFEB-B7D81110DF7E}" type="sibTrans" cxnId="{5B04AA6B-4E5F-43DE-BAFA-1A5C1EB3D17E}">
      <dgm:prSet/>
      <dgm:spPr/>
      <dgm:t>
        <a:bodyPr/>
        <a:lstStyle/>
        <a:p>
          <a:endParaRPr lang="en-US"/>
        </a:p>
      </dgm:t>
    </dgm:pt>
    <dgm:pt modelId="{FF062BA9-F20B-46F1-89AA-E5815AB898D2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Stewardship</a:t>
          </a:r>
        </a:p>
      </dgm:t>
    </dgm:pt>
    <dgm:pt modelId="{8FF308B9-3481-4B1B-A2B5-CF636012E15C}" type="parTrans" cxnId="{7D51078B-066A-481B-9C5F-444B44C46A5A}">
      <dgm:prSet/>
      <dgm:spPr/>
      <dgm:t>
        <a:bodyPr/>
        <a:lstStyle/>
        <a:p>
          <a:endParaRPr lang="en-US"/>
        </a:p>
      </dgm:t>
    </dgm:pt>
    <dgm:pt modelId="{8B5F6173-94C3-4CCE-B456-2C43E376904C}" type="sibTrans" cxnId="{7D51078B-066A-481B-9C5F-444B44C46A5A}">
      <dgm:prSet/>
      <dgm:spPr/>
      <dgm:t>
        <a:bodyPr/>
        <a:lstStyle/>
        <a:p>
          <a:endParaRPr lang="en-US"/>
        </a:p>
      </dgm:t>
    </dgm:pt>
    <dgm:pt modelId="{AEF5ED25-7D36-4C6A-A9E2-30413954D0BD}" type="pres">
      <dgm:prSet presAssocID="{D703F4D1-E633-491C-86CE-75D51FD35E41}" presName="linear" presStyleCnt="0">
        <dgm:presLayoutVars>
          <dgm:animLvl val="lvl"/>
          <dgm:resizeHandles val="exact"/>
        </dgm:presLayoutVars>
      </dgm:prSet>
      <dgm:spPr/>
    </dgm:pt>
    <dgm:pt modelId="{AA9D117E-13DA-4938-90E1-341CC5D750B7}" type="pres">
      <dgm:prSet presAssocID="{7A508DF9-C530-41FA-AE86-B68AC7A73B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26A30D-0D7E-4BB9-8D51-04086C43BF2C}" type="pres">
      <dgm:prSet presAssocID="{DF6E03F7-6B05-4CC1-B8E6-BB0BFDAB22C7}" presName="spacer" presStyleCnt="0"/>
      <dgm:spPr/>
    </dgm:pt>
    <dgm:pt modelId="{04321496-39AD-47FA-8E16-9207BDA082CA}" type="pres">
      <dgm:prSet presAssocID="{68E908B1-7A67-4DF9-A8DB-FBDA5E4ADB6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83DC55-21A6-4788-8FFC-D909EF45561A}" type="pres">
      <dgm:prSet presAssocID="{CEA3EEEF-E3F5-4E6F-932F-13F38C150716}" presName="spacer" presStyleCnt="0"/>
      <dgm:spPr/>
    </dgm:pt>
    <dgm:pt modelId="{E3841105-FF6B-4EE4-96B5-8DCA78E793D1}" type="pres">
      <dgm:prSet presAssocID="{75740085-2521-49B7-B088-6D37B9E6F77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29C26FE-E2AB-4009-91DD-C7C703825BC4}" type="pres">
      <dgm:prSet presAssocID="{16F80DC4-63DD-446C-B6C5-E24DC7A069FE}" presName="spacer" presStyleCnt="0"/>
      <dgm:spPr/>
    </dgm:pt>
    <dgm:pt modelId="{BD691D12-6C91-4496-8C99-E6A208B63765}" type="pres">
      <dgm:prSet presAssocID="{392858F8-8EF5-4581-B607-C25895CC85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91EF91-B3C9-4DC9-9027-BC7E56071E68}" type="pres">
      <dgm:prSet presAssocID="{8176C44D-D09D-47EC-BFEB-B7D81110DF7E}" presName="spacer" presStyleCnt="0"/>
      <dgm:spPr/>
    </dgm:pt>
    <dgm:pt modelId="{D8A00AEF-A292-46D1-BF8C-46292058C378}" type="pres">
      <dgm:prSet presAssocID="{FF062BA9-F20B-46F1-89AA-E5815AB898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AF3002A-6C83-4EDD-ACBB-5AAC8F30F292}" type="presOf" srcId="{FF062BA9-F20B-46F1-89AA-E5815AB898D2}" destId="{D8A00AEF-A292-46D1-BF8C-46292058C378}" srcOrd="0" destOrd="0" presId="urn:microsoft.com/office/officeart/2005/8/layout/vList2"/>
    <dgm:cxn modelId="{EC94563B-240F-41FA-B4B6-4CF4C982FDA9}" srcId="{D703F4D1-E633-491C-86CE-75D51FD35E41}" destId="{68E908B1-7A67-4DF9-A8DB-FBDA5E4ADB60}" srcOrd="1" destOrd="0" parTransId="{0B838800-38F6-417D-8E98-B21E4A35BDF9}" sibTransId="{CEA3EEEF-E3F5-4E6F-932F-13F38C150716}"/>
    <dgm:cxn modelId="{96162142-7F4B-4E8E-A7F5-E02D20A97C2F}" type="presOf" srcId="{75740085-2521-49B7-B088-6D37B9E6F776}" destId="{E3841105-FF6B-4EE4-96B5-8DCA78E793D1}" srcOrd="0" destOrd="0" presId="urn:microsoft.com/office/officeart/2005/8/layout/vList2"/>
    <dgm:cxn modelId="{B6101B66-DDC3-401A-927D-DFA11654F3D0}" type="presOf" srcId="{68E908B1-7A67-4DF9-A8DB-FBDA5E4ADB60}" destId="{04321496-39AD-47FA-8E16-9207BDA082CA}" srcOrd="0" destOrd="0" presId="urn:microsoft.com/office/officeart/2005/8/layout/vList2"/>
    <dgm:cxn modelId="{96F49767-0146-4AA8-BA61-85E42C2DD58B}" type="presOf" srcId="{7A508DF9-C530-41FA-AE86-B68AC7A73BBE}" destId="{AA9D117E-13DA-4938-90E1-341CC5D750B7}" srcOrd="0" destOrd="0" presId="urn:microsoft.com/office/officeart/2005/8/layout/vList2"/>
    <dgm:cxn modelId="{5B04AA6B-4E5F-43DE-BAFA-1A5C1EB3D17E}" srcId="{D703F4D1-E633-491C-86CE-75D51FD35E41}" destId="{392858F8-8EF5-4581-B607-C25895CC85DF}" srcOrd="3" destOrd="0" parTransId="{D461DF57-D209-48D8-888F-9F2860E9F036}" sibTransId="{8176C44D-D09D-47EC-BFEB-B7D81110DF7E}"/>
    <dgm:cxn modelId="{5C2BDE80-C056-4314-81CF-242FA49B1AB8}" type="presOf" srcId="{392858F8-8EF5-4581-B607-C25895CC85DF}" destId="{BD691D12-6C91-4496-8C99-E6A208B63765}" srcOrd="0" destOrd="0" presId="urn:microsoft.com/office/officeart/2005/8/layout/vList2"/>
    <dgm:cxn modelId="{7D51078B-066A-481B-9C5F-444B44C46A5A}" srcId="{D703F4D1-E633-491C-86CE-75D51FD35E41}" destId="{FF062BA9-F20B-46F1-89AA-E5815AB898D2}" srcOrd="4" destOrd="0" parTransId="{8FF308B9-3481-4B1B-A2B5-CF636012E15C}" sibTransId="{8B5F6173-94C3-4CCE-B456-2C43E376904C}"/>
    <dgm:cxn modelId="{DA3659F1-51F2-46E7-8CE0-3DE6B4F3BAC7}" srcId="{D703F4D1-E633-491C-86CE-75D51FD35E41}" destId="{75740085-2521-49B7-B088-6D37B9E6F776}" srcOrd="2" destOrd="0" parTransId="{EF5ACFD7-E5FA-4ABE-B131-225DCCA12773}" sibTransId="{16F80DC4-63DD-446C-B6C5-E24DC7A069FE}"/>
    <dgm:cxn modelId="{E80D9FF1-514D-4873-8CCF-2E92E50CB749}" type="presOf" srcId="{D703F4D1-E633-491C-86CE-75D51FD35E41}" destId="{AEF5ED25-7D36-4C6A-A9E2-30413954D0BD}" srcOrd="0" destOrd="0" presId="urn:microsoft.com/office/officeart/2005/8/layout/vList2"/>
    <dgm:cxn modelId="{BC2227F9-7E88-4E47-BC7D-07C6AF7DBCA4}" srcId="{D703F4D1-E633-491C-86CE-75D51FD35E41}" destId="{7A508DF9-C530-41FA-AE86-B68AC7A73BBE}" srcOrd="0" destOrd="0" parTransId="{9EADFFA4-98D9-4D38-9F9E-6E281E784B31}" sibTransId="{DF6E03F7-6B05-4CC1-B8E6-BB0BFDAB22C7}"/>
    <dgm:cxn modelId="{699CCA06-DD85-467F-BE78-99CDFEBD3288}" type="presParOf" srcId="{AEF5ED25-7D36-4C6A-A9E2-30413954D0BD}" destId="{AA9D117E-13DA-4938-90E1-341CC5D750B7}" srcOrd="0" destOrd="0" presId="urn:microsoft.com/office/officeart/2005/8/layout/vList2"/>
    <dgm:cxn modelId="{99EFEFC8-B65B-49F2-A40F-870732F36EAF}" type="presParOf" srcId="{AEF5ED25-7D36-4C6A-A9E2-30413954D0BD}" destId="{6B26A30D-0D7E-4BB9-8D51-04086C43BF2C}" srcOrd="1" destOrd="0" presId="urn:microsoft.com/office/officeart/2005/8/layout/vList2"/>
    <dgm:cxn modelId="{7698E1B6-246D-44C3-B282-F77A8991A443}" type="presParOf" srcId="{AEF5ED25-7D36-4C6A-A9E2-30413954D0BD}" destId="{04321496-39AD-47FA-8E16-9207BDA082CA}" srcOrd="2" destOrd="0" presId="urn:microsoft.com/office/officeart/2005/8/layout/vList2"/>
    <dgm:cxn modelId="{B3748EA8-CBE8-44CF-AA9A-C437F5AD3001}" type="presParOf" srcId="{AEF5ED25-7D36-4C6A-A9E2-30413954D0BD}" destId="{5083DC55-21A6-4788-8FFC-D909EF45561A}" srcOrd="3" destOrd="0" presId="urn:microsoft.com/office/officeart/2005/8/layout/vList2"/>
    <dgm:cxn modelId="{C6CB2F01-9E3F-431A-84DC-FA47DE884452}" type="presParOf" srcId="{AEF5ED25-7D36-4C6A-A9E2-30413954D0BD}" destId="{E3841105-FF6B-4EE4-96B5-8DCA78E793D1}" srcOrd="4" destOrd="0" presId="urn:microsoft.com/office/officeart/2005/8/layout/vList2"/>
    <dgm:cxn modelId="{49F40297-D8C7-4B6A-821C-8C0A291E6E77}" type="presParOf" srcId="{AEF5ED25-7D36-4C6A-A9E2-30413954D0BD}" destId="{729C26FE-E2AB-4009-91DD-C7C703825BC4}" srcOrd="5" destOrd="0" presId="urn:microsoft.com/office/officeart/2005/8/layout/vList2"/>
    <dgm:cxn modelId="{18029E50-EBEA-4113-9691-7B48940A9037}" type="presParOf" srcId="{AEF5ED25-7D36-4C6A-A9E2-30413954D0BD}" destId="{BD691D12-6C91-4496-8C99-E6A208B63765}" srcOrd="6" destOrd="0" presId="urn:microsoft.com/office/officeart/2005/8/layout/vList2"/>
    <dgm:cxn modelId="{ABB0AE14-31BB-4515-B827-0CD7EC80F969}" type="presParOf" srcId="{AEF5ED25-7D36-4C6A-A9E2-30413954D0BD}" destId="{6591EF91-B3C9-4DC9-9027-BC7E56071E68}" srcOrd="7" destOrd="0" presId="urn:microsoft.com/office/officeart/2005/8/layout/vList2"/>
    <dgm:cxn modelId="{B1D1CD86-CA4D-4B29-8782-89E4CCAEF0C5}" type="presParOf" srcId="{AEF5ED25-7D36-4C6A-A9E2-30413954D0BD}" destId="{D8A00AEF-A292-46D1-BF8C-46292058C37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117E-13DA-4938-90E1-341CC5D750B7}">
      <dsp:nvSpPr>
        <dsp:cNvPr id="0" name=""/>
        <dsp:cNvSpPr/>
      </dsp:nvSpPr>
      <dsp:spPr>
        <a:xfrm>
          <a:off x="0" y="58818"/>
          <a:ext cx="6589260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Service</a:t>
          </a:r>
        </a:p>
      </dsp:txBody>
      <dsp:txXfrm>
        <a:off x="45663" y="104481"/>
        <a:ext cx="6497934" cy="844089"/>
      </dsp:txXfrm>
    </dsp:sp>
    <dsp:sp modelId="{04321496-39AD-47FA-8E16-9207BDA082CA}">
      <dsp:nvSpPr>
        <dsp:cNvPr id="0" name=""/>
        <dsp:cNvSpPr/>
      </dsp:nvSpPr>
      <dsp:spPr>
        <a:xfrm>
          <a:off x="0" y="1106553"/>
          <a:ext cx="6589260" cy="935415"/>
        </a:xfrm>
        <a:prstGeom prst="roundRect">
          <a:avLst/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Excellence</a:t>
          </a:r>
        </a:p>
      </dsp:txBody>
      <dsp:txXfrm>
        <a:off x="45663" y="1152216"/>
        <a:ext cx="6497934" cy="844089"/>
      </dsp:txXfrm>
    </dsp:sp>
    <dsp:sp modelId="{E3841105-FF6B-4EE4-96B5-8DCA78E793D1}">
      <dsp:nvSpPr>
        <dsp:cNvPr id="0" name=""/>
        <dsp:cNvSpPr/>
      </dsp:nvSpPr>
      <dsp:spPr>
        <a:xfrm>
          <a:off x="0" y="2154288"/>
          <a:ext cx="6589260" cy="935415"/>
        </a:xfrm>
        <a:prstGeom prst="round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Relationships</a:t>
          </a:r>
        </a:p>
      </dsp:txBody>
      <dsp:txXfrm>
        <a:off x="45663" y="2199951"/>
        <a:ext cx="6497934" cy="844089"/>
      </dsp:txXfrm>
    </dsp:sp>
    <dsp:sp modelId="{BD691D12-6C91-4496-8C99-E6A208B63765}">
      <dsp:nvSpPr>
        <dsp:cNvPr id="0" name=""/>
        <dsp:cNvSpPr/>
      </dsp:nvSpPr>
      <dsp:spPr>
        <a:xfrm>
          <a:off x="0" y="3202023"/>
          <a:ext cx="6589260" cy="935415"/>
        </a:xfrm>
        <a:prstGeom prst="roundRect">
          <a:avLst/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Teamwork</a:t>
          </a:r>
        </a:p>
      </dsp:txBody>
      <dsp:txXfrm>
        <a:off x="45663" y="3247686"/>
        <a:ext cx="6497934" cy="844089"/>
      </dsp:txXfrm>
    </dsp:sp>
    <dsp:sp modelId="{D8A00AEF-A292-46D1-BF8C-46292058C378}">
      <dsp:nvSpPr>
        <dsp:cNvPr id="0" name=""/>
        <dsp:cNvSpPr/>
      </dsp:nvSpPr>
      <dsp:spPr>
        <a:xfrm>
          <a:off x="0" y="4249759"/>
          <a:ext cx="6589260" cy="935415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Stewardship</a:t>
          </a:r>
        </a:p>
      </dsp:txBody>
      <dsp:txXfrm>
        <a:off x="45663" y="4295422"/>
        <a:ext cx="6497934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0.7547</cdr:x>
      <cdr:y>0.75563</cdr:y>
    </cdr:from>
    <cdr:to>
      <cdr:x>0.96906</cdr:x>
      <cdr:y>0.92201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6309BC6-13E5-39F2-4A6B-74AE41E37F88}"/>
            </a:ext>
          </a:extLst>
        </cdr:cNvPr>
        <cdr:cNvSpPr txBox="1"/>
      </cdr:nvSpPr>
      <cdr:spPr>
        <a:xfrm xmlns:a="http://schemas.openxmlformats.org/drawingml/2006/main">
          <a:off x="6505576" y="4152901"/>
          <a:ext cx="18478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0.7337</cdr:x>
      <cdr:y>0.72964</cdr:y>
    </cdr:from>
    <cdr:to>
      <cdr:x>0.9779</cdr:x>
      <cdr:y>0.89601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202D99C-6566-6EDD-4C12-E2F815A7E0A6}"/>
            </a:ext>
          </a:extLst>
        </cdr:cNvPr>
        <cdr:cNvSpPr txBox="1"/>
      </cdr:nvSpPr>
      <cdr:spPr>
        <a:xfrm xmlns:a="http://schemas.openxmlformats.org/drawingml/2006/main">
          <a:off x="6324600" y="4010026"/>
          <a:ext cx="21050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0.70608</cdr:x>
      <cdr:y>0.7123</cdr:y>
    </cdr:from>
    <cdr:to>
      <cdr:x>0.98721</cdr:x>
      <cdr:y>0.8883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C2E2189-EC05-B36F-1D0C-47E1CA17C4D9}"/>
            </a:ext>
          </a:extLst>
        </cdr:cNvPr>
        <cdr:cNvSpPr txBox="1"/>
      </cdr:nvSpPr>
      <cdr:spPr>
        <a:xfrm xmlns:a="http://schemas.openxmlformats.org/drawingml/2006/main">
          <a:off x="7077993" y="4632334"/>
          <a:ext cx="2818171" cy="1144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Total 2024 Charitable </a:t>
          </a:r>
        </a:p>
        <a:p xmlns:a="http://schemas.openxmlformats.org/drawingml/2006/main">
          <a:pPr algn="ctr"/>
          <a:r>
            <a:rPr lang="en-U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Care Cost</a:t>
          </a:r>
        </a:p>
        <a:p xmlns:a="http://schemas.openxmlformats.org/drawingml/2006/main">
          <a:pPr algn="ctr"/>
          <a:r>
            <a:rPr lang="en-U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$1,043,113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5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85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48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8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F117-152E-43CE-AF34-AF6CF05BAF8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DAACF8-7002-4829-8041-DBDCC1B8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4E3E3-58A1-7D5A-3200-EF79B7A5C824}"/>
              </a:ext>
            </a:extLst>
          </p:cNvPr>
          <p:cNvSpPr txBox="1"/>
          <p:nvPr/>
        </p:nvSpPr>
        <p:spPr>
          <a:xfrm>
            <a:off x="493776" y="492986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7F1A5-93ED-D320-2844-850BF47FF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93" y="848696"/>
            <a:ext cx="6862954" cy="45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29A449-99C0-9BBC-3EED-37330DC013DC}"/>
              </a:ext>
            </a:extLst>
          </p:cNvPr>
          <p:cNvGraphicFramePr>
            <a:graphicFrameLocks/>
          </p:cNvGraphicFramePr>
          <p:nvPr/>
        </p:nvGraphicFramePr>
        <p:xfrm>
          <a:off x="3810000" y="0"/>
          <a:ext cx="838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55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9738D7-9574-8A47-C4B5-4214E6386276}"/>
              </a:ext>
            </a:extLst>
          </p:cNvPr>
          <p:cNvGraphicFramePr>
            <a:graphicFrameLocks/>
          </p:cNvGraphicFramePr>
          <p:nvPr/>
        </p:nvGraphicFramePr>
        <p:xfrm>
          <a:off x="3810000" y="0"/>
          <a:ext cx="838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6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7AE70B-B2D1-C46B-6691-35DD60A37E30}"/>
              </a:ext>
            </a:extLst>
          </p:cNvPr>
          <p:cNvGraphicFramePr>
            <a:graphicFrameLocks/>
          </p:cNvGraphicFramePr>
          <p:nvPr/>
        </p:nvGraphicFramePr>
        <p:xfrm>
          <a:off x="1785936" y="128186"/>
          <a:ext cx="10024351" cy="650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60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0C8B-1A14-5985-FCE6-B409C366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07034"/>
            <a:ext cx="8400841" cy="7073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interesting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960BC-602D-4025-75A9-B1C4FCDA5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5283" y="914401"/>
            <a:ext cx="10466717" cy="5736566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range of residents receiving charitable care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89 - 100+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years at PCSC before receiving charitable care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7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years receiving charitable care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2 years</a:t>
            </a:r>
          </a:p>
        </p:txBody>
      </p:sp>
    </p:spTree>
    <p:extLst>
      <p:ext uri="{BB962C8B-B14F-4D97-AF65-F5344CB8AC3E}">
        <p14:creationId xmlns:p14="http://schemas.microsoft.com/office/powerpoint/2010/main" val="27797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E226-0241-C3F4-9BBB-9762BD0C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83379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2024 </a:t>
            </a:r>
            <a:br>
              <a:rPr lang="en-US" b="1" dirty="0"/>
            </a:br>
            <a:r>
              <a:rPr lang="en-US" b="1" dirty="0"/>
              <a:t>Gifts from Congregations of </a:t>
            </a:r>
            <a:br>
              <a:rPr lang="en-US" b="1" dirty="0"/>
            </a:br>
            <a:r>
              <a:rPr lang="en-US" b="1" dirty="0"/>
              <a:t>Charleston-Atlantic Presbytery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1061-E7F7-7FB2-6509-0715EB7C7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b="1" dirty="0"/>
              <a:t>Mother’s Day Offering				$25,964</a:t>
            </a:r>
          </a:p>
          <a:p>
            <a:r>
              <a:rPr lang="en-US" sz="3200" b="1" dirty="0"/>
              <a:t>Charitable Care – Current			$11,300</a:t>
            </a:r>
          </a:p>
          <a:p>
            <a:r>
              <a:rPr lang="en-US" sz="3200" b="1" dirty="0"/>
              <a:t>Total congregational gifts			$37,264 </a:t>
            </a:r>
          </a:p>
          <a:p>
            <a:pPr lvl="1"/>
            <a:r>
              <a:rPr lang="en-US" sz="3000" b="1" dirty="0"/>
              <a:t>35 gifts</a:t>
            </a:r>
          </a:p>
          <a:p>
            <a:pPr lvl="1"/>
            <a:r>
              <a:rPr lang="en-US" sz="3000" b="1" dirty="0"/>
              <a:t>18 congregations</a:t>
            </a:r>
          </a:p>
        </p:txBody>
      </p:sp>
    </p:spTree>
    <p:extLst>
      <p:ext uri="{BB962C8B-B14F-4D97-AF65-F5344CB8AC3E}">
        <p14:creationId xmlns:p14="http://schemas.microsoft.com/office/powerpoint/2010/main" val="400191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6D9B-DA0B-0CE8-C20F-F4F76768F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5282-DFA5-F11E-E92E-50514E43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207034"/>
            <a:ext cx="9915029" cy="96339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Charleston-Atlantic Presbytery Hall of Fame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8BFC4-DEDD-5D4C-1E3C-E00417AA9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5063" y="950975"/>
            <a:ext cx="10536937" cy="569999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Belle Isle (Pineville)						36+ consecutive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Harbor View (Charleston)			36+ consecutive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Johns Island (Johns Island)			36+ consecutive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Dorchester (Summerville)			33 consecutive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Providence (Hilton Head Island)	33 consecutive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Westminster (Charleston)			32 consecutive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Wappetaw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McClellanville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	24 consecutive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Island (Charleston)			21 consecutive years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Scots (Charleston)				20 consecutive years</a:t>
            </a:r>
          </a:p>
        </p:txBody>
      </p:sp>
    </p:spTree>
    <p:extLst>
      <p:ext uri="{BB962C8B-B14F-4D97-AF65-F5344CB8AC3E}">
        <p14:creationId xmlns:p14="http://schemas.microsoft.com/office/powerpoint/2010/main" val="35738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76AB6-ADE2-FE18-5306-070C5269C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26840-5C54-C12A-B8BE-8EF22D42C05B}"/>
              </a:ext>
            </a:extLst>
          </p:cNvPr>
          <p:cNvSpPr txBox="1"/>
          <p:nvPr/>
        </p:nvSpPr>
        <p:spPr>
          <a:xfrm>
            <a:off x="2514600" y="2103120"/>
            <a:ext cx="9025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honored to be your partners</a:t>
            </a:r>
          </a:p>
        </p:txBody>
      </p:sp>
    </p:spTree>
    <p:extLst>
      <p:ext uri="{BB962C8B-B14F-4D97-AF65-F5344CB8AC3E}">
        <p14:creationId xmlns:p14="http://schemas.microsoft.com/office/powerpoint/2010/main" val="95871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6A35-36C1-37AC-E0E7-D5170D92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138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How can we help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3A21-4E39-C82E-F0B3-D228A6F4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84" y="1362975"/>
            <a:ext cx="8596668" cy="4678388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Presentations/minutes for mission/worship leadership at your church</a:t>
            </a:r>
          </a:p>
          <a:p>
            <a:pPr marL="914400" lvl="2" indent="0">
              <a:buNone/>
            </a:pP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 for groups of almost any age to participate in volunteer ministry.</a:t>
            </a:r>
          </a:p>
          <a:p>
            <a:pPr marL="914400" lvl="2" indent="0">
              <a:buNone/>
            </a:pP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Consultation on specific questions about senior living and senior care</a:t>
            </a:r>
          </a:p>
          <a:p>
            <a:pPr marL="914400" lvl="2" indent="0">
              <a:buNone/>
            </a:pP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Conversations on gift planning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50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6A35-36C1-37AC-E0E7-D5170D92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04" y="133166"/>
            <a:ext cx="8596668" cy="683472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What do we ask of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3A21-4E39-C82E-F0B3-D228A6F4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84" y="923544"/>
            <a:ext cx="10085832" cy="5539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</a:t>
            </a:r>
            <a:r>
              <a:rPr lang="en-US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. . . 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for us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your friends and church members about us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us as your congregation members consider senior living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us and volunteer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others to visit and volunteer </a:t>
            </a:r>
          </a:p>
          <a:p>
            <a:pPr lvl="2"/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potential staff members our way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03E09-AD0B-6140-DFAB-9CE326B3BC2E}"/>
              </a:ext>
            </a:extLst>
          </p:cNvPr>
          <p:cNvSpPr txBox="1"/>
          <p:nvPr/>
        </p:nvSpPr>
        <p:spPr>
          <a:xfrm>
            <a:off x="2514600" y="2542032"/>
            <a:ext cx="9107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prescommunities.org</a:t>
            </a:r>
          </a:p>
        </p:txBody>
      </p:sp>
    </p:spTree>
    <p:extLst>
      <p:ext uri="{BB962C8B-B14F-4D97-AF65-F5344CB8AC3E}">
        <p14:creationId xmlns:p14="http://schemas.microsoft.com/office/powerpoint/2010/main" val="405079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1072-4529-707A-8173-87C73553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5261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Mission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4679-84CF-2C62-BFD9-978FECAD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5244"/>
            <a:ext cx="12192000" cy="33555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compassionate Christian ministry dedicated to enriching the quality of life for seniors of all faiths</a:t>
            </a:r>
          </a:p>
        </p:txBody>
      </p:sp>
    </p:spTree>
    <p:extLst>
      <p:ext uri="{BB962C8B-B14F-4D97-AF65-F5344CB8AC3E}">
        <p14:creationId xmlns:p14="http://schemas.microsoft.com/office/powerpoint/2010/main" val="2905433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88D04-F36E-FD93-8534-408F08E0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958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7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D5215-E65A-F6FF-EEBE-9AD5B665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22376"/>
            <a:ext cx="3813047" cy="5157273"/>
          </a:xfrm>
        </p:spPr>
        <p:txBody>
          <a:bodyPr>
            <a:normAutofit/>
          </a:bodyPr>
          <a:lstStyle/>
          <a:p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PCSC Values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F3CF595-51BF-B759-C7F4-8A5FD63D2D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57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old sign with blue and white text&#10;&#10;AI-generated content may be incorrect.">
            <a:extLst>
              <a:ext uri="{FF2B5EF4-FFF2-40B4-BE49-F238E27FC236}">
                <a16:creationId xmlns:a16="http://schemas.microsoft.com/office/drawing/2014/main" id="{5A9BE69F-AF4E-989D-AC03-A35C060B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35" y="638355"/>
            <a:ext cx="5008533" cy="5287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38234-5F14-0361-9AA8-1A28E6E2BBFC}"/>
              </a:ext>
            </a:extLst>
          </p:cNvPr>
          <p:cNvSpPr txBox="1"/>
          <p:nvPr/>
        </p:nvSpPr>
        <p:spPr>
          <a:xfrm>
            <a:off x="1777043" y="388190"/>
            <a:ext cx="44167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five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PCSC’s short-term rehab units received U.S. News and World Report’s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“Best Nursing Home”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Award …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top rating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13%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units reviewed nationally received the “Best” rating.</a:t>
            </a:r>
          </a:p>
        </p:txBody>
      </p:sp>
    </p:spTree>
    <p:extLst>
      <p:ext uri="{BB962C8B-B14F-4D97-AF65-F5344CB8AC3E}">
        <p14:creationId xmlns:p14="http://schemas.microsoft.com/office/powerpoint/2010/main" val="90249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4522B-EBFF-7676-8E8C-373F2502B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A8FCD-233B-B497-41C9-125954D7D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2974" y="1598613"/>
            <a:ext cx="4043527" cy="223151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Planning</a:t>
            </a:r>
          </a:p>
          <a:p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177D-0559-10B3-64E5-9460458A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501" y="506026"/>
            <a:ext cx="6676007" cy="622324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needs to happen to improve and possibly expand each campus</a:t>
            </a:r>
          </a:p>
          <a:p>
            <a:pPr lvl="2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serve better</a:t>
            </a:r>
          </a:p>
          <a:p>
            <a:pPr lvl="2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serve more</a:t>
            </a:r>
          </a:p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feasible and what isn’t?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7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DE686-49C2-12EA-A390-FD6C4DC52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09F44-12A3-DD78-A5B8-43DA512BF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2974" y="1598613"/>
            <a:ext cx="4043527" cy="223151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Planning</a:t>
            </a:r>
          </a:p>
          <a:p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3037-5927-CC68-AC0A-85D8BD65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501" y="506026"/>
            <a:ext cx="6676007" cy="6223247"/>
          </a:xfrm>
        </p:spPr>
        <p:txBody>
          <a:bodyPr>
            <a:normAutofit/>
          </a:bodyPr>
          <a:lstStyle/>
          <a:p>
            <a:r>
              <a:rPr lang="en-US" sz="4400" b="1" dirty="0"/>
              <a:t>Foothills was first, and  expansion/renovation is being planned</a:t>
            </a:r>
          </a:p>
          <a:p>
            <a:pPr marL="0" indent="0">
              <a:buNone/>
            </a:pPr>
            <a:endParaRPr lang="en-US" sz="4400" b="1" dirty="0"/>
          </a:p>
          <a:p>
            <a:r>
              <a:rPr lang="en-US" sz="4400" b="1" dirty="0"/>
              <a:t>Clinton and Columbia have been completed – next steps are being contemplated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0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DAC2-C7EE-DE80-FEA9-7A842AFC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16" y="624110"/>
            <a:ext cx="10058399" cy="799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was then – This is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0BFB-9B9A-5969-EA37-75907DE8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7427" y="1630392"/>
            <a:ext cx="4347714" cy="428083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1958</a:t>
            </a:r>
          </a:p>
          <a:p>
            <a:pPr marL="0" indent="0" algn="ctr">
              <a:buNone/>
            </a:pPr>
            <a:endParaRPr lang="en-US" sz="7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community</a:t>
            </a:r>
          </a:p>
          <a:p>
            <a:pPr marL="0" indent="0" algn="ctr">
              <a:buNone/>
            </a:pPr>
            <a:r>
              <a:rPr lang="en-US" sz="7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(Summerville)</a:t>
            </a:r>
          </a:p>
          <a:p>
            <a:pPr marL="0" indent="0" algn="ctr">
              <a:buNone/>
            </a:pPr>
            <a:endParaRPr lang="en-US" sz="7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residents</a:t>
            </a:r>
          </a:p>
          <a:p>
            <a:pPr marL="0" indent="0" algn="ctr">
              <a:buNone/>
            </a:pP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7B26C-44A9-1377-A97C-946B5C83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4317" y="1630392"/>
            <a:ext cx="5000294" cy="427345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  <a:p>
            <a:pPr marL="0" indent="0" algn="ctr">
              <a:buNone/>
            </a:pPr>
            <a:endParaRPr lang="en-US" sz="7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communities</a:t>
            </a:r>
          </a:p>
          <a:p>
            <a:pPr marL="0" indent="0" algn="ctr">
              <a:buNone/>
            </a:pPr>
            <a:r>
              <a:rPr lang="en-US" sz="7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1,000 employees</a:t>
            </a:r>
          </a:p>
          <a:p>
            <a:pPr marL="0" indent="0" algn="ctr">
              <a:buNone/>
            </a:pPr>
            <a:endParaRPr lang="en-US" sz="7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950 residents</a:t>
            </a:r>
          </a:p>
          <a:p>
            <a:pPr marL="0" indent="0" algn="ctr">
              <a:buNone/>
            </a:pPr>
            <a:endParaRPr lang="en-US" sz="7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8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in a field&#10;&#10;AI-generated content may be incorrect.">
            <a:extLst>
              <a:ext uri="{FF2B5EF4-FFF2-40B4-BE49-F238E27FC236}">
                <a16:creationId xmlns:a16="http://schemas.microsoft.com/office/drawing/2014/main" id="{3152E2E4-6235-858B-4D86-E2B6D575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38B01E1-526A-45D4-296F-434A5CE35919}"/>
              </a:ext>
            </a:extLst>
          </p:cNvPr>
          <p:cNvGraphicFramePr>
            <a:graphicFrameLocks/>
          </p:cNvGraphicFramePr>
          <p:nvPr/>
        </p:nvGraphicFramePr>
        <p:xfrm>
          <a:off x="2120202" y="261257"/>
          <a:ext cx="10071798" cy="65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1306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491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Tahoma</vt:lpstr>
      <vt:lpstr>Wingdings 3</vt:lpstr>
      <vt:lpstr>Wisp</vt:lpstr>
      <vt:lpstr>PowerPoint Presentation</vt:lpstr>
      <vt:lpstr>Our Mission</vt:lpstr>
      <vt:lpstr>     PCSC Values</vt:lpstr>
      <vt:lpstr>PowerPoint Presentation</vt:lpstr>
      <vt:lpstr>PowerPoint Presentation</vt:lpstr>
      <vt:lpstr>PowerPoint Presentation</vt:lpstr>
      <vt:lpstr>That was then – This is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interesting statistics</vt:lpstr>
      <vt:lpstr>2024  Gifts from Congregations of  Charleston-Atlantic Presbytery</vt:lpstr>
      <vt:lpstr>Charleston-Atlantic Presbytery Hall of Fame</vt:lpstr>
      <vt:lpstr>PowerPoint Presentation</vt:lpstr>
      <vt:lpstr>             How can we help you?</vt:lpstr>
      <vt:lpstr>   What do we ask of you?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McConnell, William</dc:creator>
  <cp:lastModifiedBy>Summerville Presbyterian</cp:lastModifiedBy>
  <cp:revision>4</cp:revision>
  <dcterms:created xsi:type="dcterms:W3CDTF">2025-04-29T18:32:55Z</dcterms:created>
  <dcterms:modified xsi:type="dcterms:W3CDTF">2025-06-03T19:55:59Z</dcterms:modified>
</cp:coreProperties>
</file>